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89" r:id="rId4"/>
    <p:sldId id="287" r:id="rId5"/>
    <p:sldId id="262" r:id="rId6"/>
    <p:sldId id="293" r:id="rId7"/>
    <p:sldId id="301" r:id="rId8"/>
    <p:sldId id="302" r:id="rId9"/>
    <p:sldId id="303" r:id="rId10"/>
    <p:sldId id="304" r:id="rId11"/>
    <p:sldId id="299" r:id="rId12"/>
    <p:sldId id="300" r:id="rId13"/>
    <p:sldId id="30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5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7894434882386727E-2"/>
          <c:y val="4.1548630783758263E-2"/>
          <c:w val="0.91210556511761265"/>
          <c:h val="0.8584702549575076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3"/>
                <c:pt idx="0">
                  <c:v>2020-2021г</c:v>
                </c:pt>
                <c:pt idx="1">
                  <c:v>2021-2022г.</c:v>
                </c:pt>
                <c:pt idx="2">
                  <c:v>2022-2023г.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0.48000000000000032</c:v>
                </c:pt>
                <c:pt idx="1">
                  <c:v>0.56999999999999995</c:v>
                </c:pt>
                <c:pt idx="2">
                  <c:v>0.69000000000000095</c:v>
                </c:pt>
              </c:numCache>
            </c:numRef>
          </c:val>
        </c:ser>
        <c:dLbls>
          <c:showVal val="1"/>
        </c:dLbls>
        <c:overlap val="100"/>
        <c:axId val="79041280"/>
        <c:axId val="79042816"/>
      </c:barChart>
      <c:catAx>
        <c:axId val="79041280"/>
        <c:scaling>
          <c:orientation val="minMax"/>
        </c:scaling>
        <c:axPos val="b"/>
        <c:majorTickMark val="none"/>
        <c:tickLblPos val="nextTo"/>
        <c:crossAx val="79042816"/>
        <c:crosses val="autoZero"/>
        <c:auto val="1"/>
        <c:lblAlgn val="ctr"/>
        <c:lblOffset val="100"/>
      </c:catAx>
      <c:valAx>
        <c:axId val="7904281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79041280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26427-CB82-4BD0-B91C-B45EB78F35DE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2CA7E8E-7057-47E2-92C3-24848CD098B6}">
      <dgm:prSet phldrT="[Текст]" phldr="1"/>
      <dgm:spPr/>
      <dgm:t>
        <a:bodyPr/>
        <a:lstStyle/>
        <a:p>
          <a:endParaRPr lang="ru-RU" dirty="0"/>
        </a:p>
      </dgm:t>
    </dgm:pt>
    <dgm:pt modelId="{7A6B0DCA-08F0-48BC-9D89-ECDDD290D84D}" type="parTrans" cxnId="{6A3EE4E1-89CF-44D0-A18F-F50BB328FD8E}">
      <dgm:prSet/>
      <dgm:spPr/>
      <dgm:t>
        <a:bodyPr/>
        <a:lstStyle/>
        <a:p>
          <a:endParaRPr lang="ru-RU"/>
        </a:p>
      </dgm:t>
    </dgm:pt>
    <dgm:pt modelId="{1C2404B7-EDA9-4534-8A86-EE920D23B63D}" type="sibTrans" cxnId="{6A3EE4E1-89CF-44D0-A18F-F50BB328FD8E}">
      <dgm:prSet/>
      <dgm:spPr/>
      <dgm:t>
        <a:bodyPr/>
        <a:lstStyle/>
        <a:p>
          <a:endParaRPr lang="ru-RU"/>
        </a:p>
      </dgm:t>
    </dgm:pt>
    <dgm:pt modelId="{BA933CDE-A419-442A-92E7-0DC6B59048AC}">
      <dgm:prSet phldrT="[Текст]" custT="1"/>
      <dgm:spPr/>
      <dgm:t>
        <a:bodyPr/>
        <a:lstStyle/>
        <a:p>
          <a:endParaRPr lang="ru-RU" sz="2000" dirty="0"/>
        </a:p>
      </dgm:t>
    </dgm:pt>
    <dgm:pt modelId="{18D6FE22-4CA5-4C20-9FBD-4C2737A8074A}" type="parTrans" cxnId="{0088517E-11B1-4A01-97B1-8EE0270965D3}">
      <dgm:prSet/>
      <dgm:spPr/>
      <dgm:t>
        <a:bodyPr/>
        <a:lstStyle/>
        <a:p>
          <a:endParaRPr lang="ru-RU"/>
        </a:p>
      </dgm:t>
    </dgm:pt>
    <dgm:pt modelId="{A7A15717-E14D-4CBC-BAB7-EAB1D3E37373}" type="sibTrans" cxnId="{0088517E-11B1-4A01-97B1-8EE0270965D3}">
      <dgm:prSet/>
      <dgm:spPr/>
      <dgm:t>
        <a:bodyPr/>
        <a:lstStyle/>
        <a:p>
          <a:endParaRPr lang="ru-RU"/>
        </a:p>
      </dgm:t>
    </dgm:pt>
    <dgm:pt modelId="{5C7433BF-8A66-4589-9B8D-A062946C9AB6}">
      <dgm:prSet phldrT="[Текст]" phldr="1"/>
      <dgm:spPr/>
      <dgm:t>
        <a:bodyPr/>
        <a:lstStyle/>
        <a:p>
          <a:endParaRPr lang="ru-RU" dirty="0"/>
        </a:p>
      </dgm:t>
    </dgm:pt>
    <dgm:pt modelId="{7EBEB9DC-AE65-43F1-B470-5D5E834C4DB4}" type="parTrans" cxnId="{1EC2999B-ED54-4B6C-B677-69F1244986A1}">
      <dgm:prSet/>
      <dgm:spPr/>
      <dgm:t>
        <a:bodyPr/>
        <a:lstStyle/>
        <a:p>
          <a:endParaRPr lang="ru-RU"/>
        </a:p>
      </dgm:t>
    </dgm:pt>
    <dgm:pt modelId="{6C3E2330-4F01-485D-BC58-BCBA6C3A1A38}" type="sibTrans" cxnId="{1EC2999B-ED54-4B6C-B677-69F1244986A1}">
      <dgm:prSet/>
      <dgm:spPr/>
      <dgm:t>
        <a:bodyPr/>
        <a:lstStyle/>
        <a:p>
          <a:endParaRPr lang="ru-RU"/>
        </a:p>
      </dgm:t>
    </dgm:pt>
    <dgm:pt modelId="{76A8C171-C7C8-4080-AF5A-072E823ADC01}">
      <dgm:prSet phldrT="[Текст]" phldr="1"/>
      <dgm:spPr/>
      <dgm:t>
        <a:bodyPr/>
        <a:lstStyle/>
        <a:p>
          <a:endParaRPr lang="ru-RU" dirty="0"/>
        </a:p>
      </dgm:t>
    </dgm:pt>
    <dgm:pt modelId="{33C86920-6855-4A98-AEBA-6460194CDB44}" type="parTrans" cxnId="{975BA2A8-A61B-4BE3-9A79-9598D6390C6F}">
      <dgm:prSet/>
      <dgm:spPr/>
      <dgm:t>
        <a:bodyPr/>
        <a:lstStyle/>
        <a:p>
          <a:endParaRPr lang="ru-RU"/>
        </a:p>
      </dgm:t>
    </dgm:pt>
    <dgm:pt modelId="{EB85D406-C727-4702-B5B5-E3DBA72586DE}" type="sibTrans" cxnId="{975BA2A8-A61B-4BE3-9A79-9598D6390C6F}">
      <dgm:prSet/>
      <dgm:spPr/>
      <dgm:t>
        <a:bodyPr/>
        <a:lstStyle/>
        <a:p>
          <a:endParaRPr lang="ru-RU"/>
        </a:p>
      </dgm:t>
    </dgm:pt>
    <dgm:pt modelId="{2CBC84E2-D552-4D55-B5FD-35F1EF89FE7A}">
      <dgm:prSet custT="1"/>
      <dgm:spPr/>
      <dgm:t>
        <a:bodyPr/>
        <a:lstStyle/>
        <a:p>
          <a:endParaRPr lang="ru-RU" sz="2000" dirty="0"/>
        </a:p>
      </dgm:t>
    </dgm:pt>
    <dgm:pt modelId="{CD542D2E-DEF7-4A13-9FB7-58B02ADAE7C2}" type="parTrans" cxnId="{501A8A1C-83FB-48C0-8147-C96F7414B9EC}">
      <dgm:prSet/>
      <dgm:spPr/>
      <dgm:t>
        <a:bodyPr/>
        <a:lstStyle/>
        <a:p>
          <a:endParaRPr lang="ru-RU"/>
        </a:p>
      </dgm:t>
    </dgm:pt>
    <dgm:pt modelId="{DF6D1BFE-E24D-4E62-A6DF-09CC9D0C1D4D}" type="sibTrans" cxnId="{501A8A1C-83FB-48C0-8147-C96F7414B9EC}">
      <dgm:prSet/>
      <dgm:spPr/>
      <dgm:t>
        <a:bodyPr/>
        <a:lstStyle/>
        <a:p>
          <a:endParaRPr lang="ru-RU"/>
        </a:p>
      </dgm:t>
    </dgm:pt>
    <dgm:pt modelId="{692F8DA2-14E2-4FFB-8B12-FF8C46771643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 dirty="0"/>
        </a:p>
      </dgm:t>
    </dgm:pt>
    <dgm:pt modelId="{95986969-C859-467C-BA15-06B26A7BFD12}" type="parTrans" cxnId="{24096C3C-EA68-4273-B61D-5F37C742D010}">
      <dgm:prSet/>
      <dgm:spPr/>
      <dgm:t>
        <a:bodyPr/>
        <a:lstStyle/>
        <a:p>
          <a:endParaRPr lang="ru-RU"/>
        </a:p>
      </dgm:t>
    </dgm:pt>
    <dgm:pt modelId="{EF4DDE3D-1C52-460E-9F1D-3B65BA6BA653}" type="sibTrans" cxnId="{24096C3C-EA68-4273-B61D-5F37C742D010}">
      <dgm:prSet/>
      <dgm:spPr/>
      <dgm:t>
        <a:bodyPr/>
        <a:lstStyle/>
        <a:p>
          <a:endParaRPr lang="ru-RU"/>
        </a:p>
      </dgm:t>
    </dgm:pt>
    <dgm:pt modelId="{7F904CEB-7F24-4A79-87A2-A8EF04D740C3}">
      <dgm:prSet custT="1"/>
      <dgm:spPr/>
      <dgm:t>
        <a:bodyPr/>
        <a:lstStyle/>
        <a:p>
          <a:r>
            <a:rPr lang="ru-RU" sz="2400" dirty="0" smtClean="0"/>
            <a:t>создание ситуаций активного поиска;</a:t>
          </a:r>
        </a:p>
      </dgm:t>
    </dgm:pt>
    <dgm:pt modelId="{F039FA54-4CC2-4A6D-BA11-CD65BCB157CA}" type="parTrans" cxnId="{0114A4DC-455F-4CEA-8E4C-2E6D3F5C26C3}">
      <dgm:prSet/>
      <dgm:spPr/>
      <dgm:t>
        <a:bodyPr/>
        <a:lstStyle/>
        <a:p>
          <a:endParaRPr lang="ru-RU"/>
        </a:p>
      </dgm:t>
    </dgm:pt>
    <dgm:pt modelId="{8844FBAE-B46B-4F86-A34C-8A26EBB22D82}" type="sibTrans" cxnId="{0114A4DC-455F-4CEA-8E4C-2E6D3F5C26C3}">
      <dgm:prSet/>
      <dgm:spPr/>
      <dgm:t>
        <a:bodyPr/>
        <a:lstStyle/>
        <a:p>
          <a:endParaRPr lang="ru-RU"/>
        </a:p>
      </dgm:t>
    </dgm:pt>
    <dgm:pt modelId="{7B3370CB-546C-47A8-895E-5EF8EB254D01}">
      <dgm:prSet custT="1"/>
      <dgm:spPr/>
      <dgm:t>
        <a:bodyPr/>
        <a:lstStyle/>
        <a:p>
          <a:r>
            <a:rPr lang="ru-RU" sz="2400" dirty="0" smtClean="0"/>
            <a:t>овладение элементарными навыками исследовательской деятельности;</a:t>
          </a:r>
        </a:p>
      </dgm:t>
    </dgm:pt>
    <dgm:pt modelId="{69CFAA7C-4AE2-4ED3-88C4-FAD17F999F7F}" type="parTrans" cxnId="{B7B651E4-8EED-4A48-8AE7-523178EF85ED}">
      <dgm:prSet/>
      <dgm:spPr/>
      <dgm:t>
        <a:bodyPr/>
        <a:lstStyle/>
        <a:p>
          <a:endParaRPr lang="ru-RU"/>
        </a:p>
      </dgm:t>
    </dgm:pt>
    <dgm:pt modelId="{0700A49E-A40E-40B7-B2A8-26FE87924C66}" type="sibTrans" cxnId="{B7B651E4-8EED-4A48-8AE7-523178EF85ED}">
      <dgm:prSet/>
      <dgm:spPr/>
      <dgm:t>
        <a:bodyPr/>
        <a:lstStyle/>
        <a:p>
          <a:endParaRPr lang="ru-RU"/>
        </a:p>
      </dgm:t>
    </dgm:pt>
    <dgm:pt modelId="{F241EC2C-E8F6-45C3-97F7-B63D984832FB}">
      <dgm:prSet custT="1"/>
      <dgm:spPr/>
      <dgm:t>
        <a:bodyPr/>
        <a:lstStyle/>
        <a:p>
          <a:r>
            <a:rPr lang="ru-RU" sz="2400" dirty="0" smtClean="0"/>
            <a:t>начальный этап профориентации.</a:t>
          </a:r>
        </a:p>
      </dgm:t>
    </dgm:pt>
    <dgm:pt modelId="{5775F456-C7C9-4097-9623-40017027CEF4}" type="parTrans" cxnId="{BFC69DA4-C544-4FE9-8D3A-E18116DFF0F7}">
      <dgm:prSet/>
      <dgm:spPr/>
      <dgm:t>
        <a:bodyPr/>
        <a:lstStyle/>
        <a:p>
          <a:endParaRPr lang="ru-RU"/>
        </a:p>
      </dgm:t>
    </dgm:pt>
    <dgm:pt modelId="{120F1F29-1F9E-4DF6-9A65-36C8D1122866}" type="sibTrans" cxnId="{BFC69DA4-C544-4FE9-8D3A-E18116DFF0F7}">
      <dgm:prSet/>
      <dgm:spPr/>
      <dgm:t>
        <a:bodyPr/>
        <a:lstStyle/>
        <a:p>
          <a:endParaRPr lang="ru-RU"/>
        </a:p>
      </dgm:t>
    </dgm:pt>
    <dgm:pt modelId="{0F30D3E1-21F5-43D4-9465-184B747BBB17}">
      <dgm:prSet custT="1"/>
      <dgm:spPr/>
      <dgm:t>
        <a:bodyPr/>
        <a:lstStyle/>
        <a:p>
          <a:endParaRPr lang="ru-RU" sz="2400" dirty="0"/>
        </a:p>
      </dgm:t>
    </dgm:pt>
    <dgm:pt modelId="{5FB043BE-473B-4234-91F1-B892FDFACA47}" type="parTrans" cxnId="{2820E252-0686-446F-A66C-12534BBEDFE4}">
      <dgm:prSet/>
      <dgm:spPr/>
      <dgm:t>
        <a:bodyPr/>
        <a:lstStyle/>
        <a:p>
          <a:endParaRPr lang="ru-RU"/>
        </a:p>
      </dgm:t>
    </dgm:pt>
    <dgm:pt modelId="{1EFDAE9C-9686-4AA7-9149-A35D62A80101}" type="sibTrans" cxnId="{2820E252-0686-446F-A66C-12534BBEDFE4}">
      <dgm:prSet/>
      <dgm:spPr/>
      <dgm:t>
        <a:bodyPr/>
        <a:lstStyle/>
        <a:p>
          <a:endParaRPr lang="ru-RU"/>
        </a:p>
      </dgm:t>
    </dgm:pt>
    <dgm:pt modelId="{B1B46E9F-04B2-44CD-BD84-BC79EC9C0343}" type="pres">
      <dgm:prSet presAssocID="{29426427-CB82-4BD0-B91C-B45EB78F35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EA376C-4F12-4CA6-8AC8-402F8F2B6599}" type="pres">
      <dgm:prSet presAssocID="{52CA7E8E-7057-47E2-92C3-24848CD098B6}" presName="composite" presStyleCnt="0"/>
      <dgm:spPr/>
    </dgm:pt>
    <dgm:pt modelId="{1ED36DC8-F6B5-47D3-9D47-A8388D90FA9F}" type="pres">
      <dgm:prSet presAssocID="{52CA7E8E-7057-47E2-92C3-24848CD098B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394A8-A5D4-4A09-8C98-D05C41E75578}" type="pres">
      <dgm:prSet presAssocID="{52CA7E8E-7057-47E2-92C3-24848CD098B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EAB9B-DC8E-4C49-B2FC-38E027C06790}" type="pres">
      <dgm:prSet presAssocID="{1C2404B7-EDA9-4534-8A86-EE920D23B63D}" presName="sp" presStyleCnt="0"/>
      <dgm:spPr/>
    </dgm:pt>
    <dgm:pt modelId="{874B7952-2125-491C-95A3-4C9EFD6DEA5F}" type="pres">
      <dgm:prSet presAssocID="{5C7433BF-8A66-4589-9B8D-A062946C9AB6}" presName="composite" presStyleCnt="0"/>
      <dgm:spPr/>
    </dgm:pt>
    <dgm:pt modelId="{DBBBCA27-A151-4751-AD15-A0D64BA16CAA}" type="pres">
      <dgm:prSet presAssocID="{5C7433BF-8A66-4589-9B8D-A062946C9AB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DCD3D-6E67-4DAE-9BC2-C35049AA2007}" type="pres">
      <dgm:prSet presAssocID="{5C7433BF-8A66-4589-9B8D-A062946C9AB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CC5B9-63DB-40A7-BD77-4750802264F5}" type="pres">
      <dgm:prSet presAssocID="{6C3E2330-4F01-485D-BC58-BCBA6C3A1A38}" presName="sp" presStyleCnt="0"/>
      <dgm:spPr/>
    </dgm:pt>
    <dgm:pt modelId="{1D2837DB-F53D-4A19-9CFA-C78EF68A430A}" type="pres">
      <dgm:prSet presAssocID="{76A8C171-C7C8-4080-AF5A-072E823ADC01}" presName="composite" presStyleCnt="0"/>
      <dgm:spPr/>
    </dgm:pt>
    <dgm:pt modelId="{8B155BE2-119E-4730-9F54-E00AC8BD2165}" type="pres">
      <dgm:prSet presAssocID="{76A8C171-C7C8-4080-AF5A-072E823ADC0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73B16-72A4-452B-8BCD-250C414B0DF0}" type="pres">
      <dgm:prSet presAssocID="{76A8C171-C7C8-4080-AF5A-072E823ADC01}" presName="descendantText" presStyleLbl="alignAcc1" presStyleIdx="2" presStyleCnt="3" custScaleX="98738" custScaleY="167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2032DE-2C9C-4B7D-9F02-3BF89ED957E7}" type="presOf" srcId="{5C7433BF-8A66-4589-9B8D-A062946C9AB6}" destId="{DBBBCA27-A151-4751-AD15-A0D64BA16CAA}" srcOrd="0" destOrd="0" presId="urn:microsoft.com/office/officeart/2005/8/layout/chevron2"/>
    <dgm:cxn modelId="{56A344B8-0685-4AA8-A156-20400A47EBD9}" type="presOf" srcId="{52CA7E8E-7057-47E2-92C3-24848CD098B6}" destId="{1ED36DC8-F6B5-47D3-9D47-A8388D90FA9F}" srcOrd="0" destOrd="0" presId="urn:microsoft.com/office/officeart/2005/8/layout/chevron2"/>
    <dgm:cxn modelId="{18159E2F-5F5B-44AF-8866-0D623E6CE0AC}" type="presOf" srcId="{0F30D3E1-21F5-43D4-9465-184B747BBB17}" destId="{54B73B16-72A4-452B-8BCD-250C414B0DF0}" srcOrd="0" destOrd="2" presId="urn:microsoft.com/office/officeart/2005/8/layout/chevron2"/>
    <dgm:cxn modelId="{96A84A01-AA0A-4074-B05A-A15D9A5242F5}" type="presOf" srcId="{7F904CEB-7F24-4A79-87A2-A8EF04D740C3}" destId="{D2A394A8-A5D4-4A09-8C98-D05C41E75578}" srcOrd="0" destOrd="1" presId="urn:microsoft.com/office/officeart/2005/8/layout/chevron2"/>
    <dgm:cxn modelId="{3BD6B4E2-837E-4A40-9386-3D61518CB6C3}" type="presOf" srcId="{692F8DA2-14E2-4FFB-8B12-FF8C46771643}" destId="{54B73B16-72A4-452B-8BCD-250C414B0DF0}" srcOrd="0" destOrd="0" presId="urn:microsoft.com/office/officeart/2005/8/layout/chevron2"/>
    <dgm:cxn modelId="{6151A07C-DD4A-4448-AEDB-FAA9F457DF12}" type="presOf" srcId="{F241EC2C-E8F6-45C3-97F7-B63D984832FB}" destId="{54B73B16-72A4-452B-8BCD-250C414B0DF0}" srcOrd="0" destOrd="1" presId="urn:microsoft.com/office/officeart/2005/8/layout/chevron2"/>
    <dgm:cxn modelId="{975BA2A8-A61B-4BE3-9A79-9598D6390C6F}" srcId="{29426427-CB82-4BD0-B91C-B45EB78F35DE}" destId="{76A8C171-C7C8-4080-AF5A-072E823ADC01}" srcOrd="2" destOrd="0" parTransId="{33C86920-6855-4A98-AEBA-6460194CDB44}" sibTransId="{EB85D406-C727-4702-B5B5-E3DBA72586DE}"/>
    <dgm:cxn modelId="{0088517E-11B1-4A01-97B1-8EE0270965D3}" srcId="{52CA7E8E-7057-47E2-92C3-24848CD098B6}" destId="{BA933CDE-A419-442A-92E7-0DC6B59048AC}" srcOrd="0" destOrd="0" parTransId="{18D6FE22-4CA5-4C20-9FBD-4C2737A8074A}" sibTransId="{A7A15717-E14D-4CBC-BAB7-EAB1D3E37373}"/>
    <dgm:cxn modelId="{0114A4DC-455F-4CEA-8E4C-2E6D3F5C26C3}" srcId="{52CA7E8E-7057-47E2-92C3-24848CD098B6}" destId="{7F904CEB-7F24-4A79-87A2-A8EF04D740C3}" srcOrd="1" destOrd="0" parTransId="{F039FA54-4CC2-4A6D-BA11-CD65BCB157CA}" sibTransId="{8844FBAE-B46B-4F86-A34C-8A26EBB22D82}"/>
    <dgm:cxn modelId="{865CBCCE-CC94-43CA-928F-89C4B6785BB9}" type="presOf" srcId="{29426427-CB82-4BD0-B91C-B45EB78F35DE}" destId="{B1B46E9F-04B2-44CD-BD84-BC79EC9C0343}" srcOrd="0" destOrd="0" presId="urn:microsoft.com/office/officeart/2005/8/layout/chevron2"/>
    <dgm:cxn modelId="{B7B651E4-8EED-4A48-8AE7-523178EF85ED}" srcId="{5C7433BF-8A66-4589-9B8D-A062946C9AB6}" destId="{7B3370CB-546C-47A8-895E-5EF8EB254D01}" srcOrd="1" destOrd="0" parTransId="{69CFAA7C-4AE2-4ED3-88C4-FAD17F999F7F}" sibTransId="{0700A49E-A40E-40B7-B2A8-26FE87924C66}"/>
    <dgm:cxn modelId="{FC869AF2-C5C9-4227-916D-4496F103D524}" type="presOf" srcId="{76A8C171-C7C8-4080-AF5A-072E823ADC01}" destId="{8B155BE2-119E-4730-9F54-E00AC8BD2165}" srcOrd="0" destOrd="0" presId="urn:microsoft.com/office/officeart/2005/8/layout/chevron2"/>
    <dgm:cxn modelId="{A7845A6A-F379-4FBC-8DFC-5074D35E8C23}" type="presOf" srcId="{7B3370CB-546C-47A8-895E-5EF8EB254D01}" destId="{EB2DCD3D-6E67-4DAE-9BC2-C35049AA2007}" srcOrd="0" destOrd="1" presId="urn:microsoft.com/office/officeart/2005/8/layout/chevron2"/>
    <dgm:cxn modelId="{6A3EE4E1-89CF-44D0-A18F-F50BB328FD8E}" srcId="{29426427-CB82-4BD0-B91C-B45EB78F35DE}" destId="{52CA7E8E-7057-47E2-92C3-24848CD098B6}" srcOrd="0" destOrd="0" parTransId="{7A6B0DCA-08F0-48BC-9D89-ECDDD290D84D}" sibTransId="{1C2404B7-EDA9-4534-8A86-EE920D23B63D}"/>
    <dgm:cxn modelId="{BFC69DA4-C544-4FE9-8D3A-E18116DFF0F7}" srcId="{76A8C171-C7C8-4080-AF5A-072E823ADC01}" destId="{F241EC2C-E8F6-45C3-97F7-B63D984832FB}" srcOrd="1" destOrd="0" parTransId="{5775F456-C7C9-4097-9623-40017027CEF4}" sibTransId="{120F1F29-1F9E-4DF6-9A65-36C8D1122866}"/>
    <dgm:cxn modelId="{2820E252-0686-446F-A66C-12534BBEDFE4}" srcId="{76A8C171-C7C8-4080-AF5A-072E823ADC01}" destId="{0F30D3E1-21F5-43D4-9465-184B747BBB17}" srcOrd="2" destOrd="0" parTransId="{5FB043BE-473B-4234-91F1-B892FDFACA47}" sibTransId="{1EFDAE9C-9686-4AA7-9149-A35D62A80101}"/>
    <dgm:cxn modelId="{8FE24D51-D301-4D03-8E50-C2474A269164}" type="presOf" srcId="{2CBC84E2-D552-4D55-B5FD-35F1EF89FE7A}" destId="{EB2DCD3D-6E67-4DAE-9BC2-C35049AA2007}" srcOrd="0" destOrd="0" presId="urn:microsoft.com/office/officeart/2005/8/layout/chevron2"/>
    <dgm:cxn modelId="{24096C3C-EA68-4273-B61D-5F37C742D010}" srcId="{76A8C171-C7C8-4080-AF5A-072E823ADC01}" destId="{692F8DA2-14E2-4FFB-8B12-FF8C46771643}" srcOrd="0" destOrd="0" parTransId="{95986969-C859-467C-BA15-06B26A7BFD12}" sibTransId="{EF4DDE3D-1C52-460E-9F1D-3B65BA6BA653}"/>
    <dgm:cxn modelId="{50B9BCBD-FFC7-4F43-876F-05B2F03FCDCC}" type="presOf" srcId="{BA933CDE-A419-442A-92E7-0DC6B59048AC}" destId="{D2A394A8-A5D4-4A09-8C98-D05C41E75578}" srcOrd="0" destOrd="0" presId="urn:microsoft.com/office/officeart/2005/8/layout/chevron2"/>
    <dgm:cxn modelId="{501A8A1C-83FB-48C0-8147-C96F7414B9EC}" srcId="{5C7433BF-8A66-4589-9B8D-A062946C9AB6}" destId="{2CBC84E2-D552-4D55-B5FD-35F1EF89FE7A}" srcOrd="0" destOrd="0" parTransId="{CD542D2E-DEF7-4A13-9FB7-58B02ADAE7C2}" sibTransId="{DF6D1BFE-E24D-4E62-A6DF-09CC9D0C1D4D}"/>
    <dgm:cxn modelId="{1EC2999B-ED54-4B6C-B677-69F1244986A1}" srcId="{29426427-CB82-4BD0-B91C-B45EB78F35DE}" destId="{5C7433BF-8A66-4589-9B8D-A062946C9AB6}" srcOrd="1" destOrd="0" parTransId="{7EBEB9DC-AE65-43F1-B470-5D5E834C4DB4}" sibTransId="{6C3E2330-4F01-485D-BC58-BCBA6C3A1A38}"/>
    <dgm:cxn modelId="{AB9E9633-3650-48B1-8CCC-DEF2E16D6932}" type="presParOf" srcId="{B1B46E9F-04B2-44CD-BD84-BC79EC9C0343}" destId="{65EA376C-4F12-4CA6-8AC8-402F8F2B6599}" srcOrd="0" destOrd="0" presId="urn:microsoft.com/office/officeart/2005/8/layout/chevron2"/>
    <dgm:cxn modelId="{86E446AD-4BC7-4D2D-A24A-AE046E8EE4E0}" type="presParOf" srcId="{65EA376C-4F12-4CA6-8AC8-402F8F2B6599}" destId="{1ED36DC8-F6B5-47D3-9D47-A8388D90FA9F}" srcOrd="0" destOrd="0" presId="urn:microsoft.com/office/officeart/2005/8/layout/chevron2"/>
    <dgm:cxn modelId="{814F4DF9-9337-41F1-B104-58163026CE16}" type="presParOf" srcId="{65EA376C-4F12-4CA6-8AC8-402F8F2B6599}" destId="{D2A394A8-A5D4-4A09-8C98-D05C41E75578}" srcOrd="1" destOrd="0" presId="urn:microsoft.com/office/officeart/2005/8/layout/chevron2"/>
    <dgm:cxn modelId="{041305E3-7169-42D0-9EC1-325753C7E0F7}" type="presParOf" srcId="{B1B46E9F-04B2-44CD-BD84-BC79EC9C0343}" destId="{FABEAB9B-DC8E-4C49-B2FC-38E027C06790}" srcOrd="1" destOrd="0" presId="urn:microsoft.com/office/officeart/2005/8/layout/chevron2"/>
    <dgm:cxn modelId="{B18F27E1-E1CD-4B62-A4B6-7C21E4B4F3F4}" type="presParOf" srcId="{B1B46E9F-04B2-44CD-BD84-BC79EC9C0343}" destId="{874B7952-2125-491C-95A3-4C9EFD6DEA5F}" srcOrd="2" destOrd="0" presId="urn:microsoft.com/office/officeart/2005/8/layout/chevron2"/>
    <dgm:cxn modelId="{7E0D190A-F8E7-4209-B5E2-949D45A2CFBD}" type="presParOf" srcId="{874B7952-2125-491C-95A3-4C9EFD6DEA5F}" destId="{DBBBCA27-A151-4751-AD15-A0D64BA16CAA}" srcOrd="0" destOrd="0" presId="urn:microsoft.com/office/officeart/2005/8/layout/chevron2"/>
    <dgm:cxn modelId="{5D1192FD-9FE6-435C-80E8-4E63B7887E97}" type="presParOf" srcId="{874B7952-2125-491C-95A3-4C9EFD6DEA5F}" destId="{EB2DCD3D-6E67-4DAE-9BC2-C35049AA2007}" srcOrd="1" destOrd="0" presId="urn:microsoft.com/office/officeart/2005/8/layout/chevron2"/>
    <dgm:cxn modelId="{57F4C1DD-2C0D-43BD-8EE7-4AA6A959E14B}" type="presParOf" srcId="{B1B46E9F-04B2-44CD-BD84-BC79EC9C0343}" destId="{A3ECC5B9-63DB-40A7-BD77-4750802264F5}" srcOrd="3" destOrd="0" presId="urn:microsoft.com/office/officeart/2005/8/layout/chevron2"/>
    <dgm:cxn modelId="{410357DE-E0BA-4C97-8477-B9D282D233B6}" type="presParOf" srcId="{B1B46E9F-04B2-44CD-BD84-BC79EC9C0343}" destId="{1D2837DB-F53D-4A19-9CFA-C78EF68A430A}" srcOrd="4" destOrd="0" presId="urn:microsoft.com/office/officeart/2005/8/layout/chevron2"/>
    <dgm:cxn modelId="{EE6621EA-6448-417B-9E7C-18E220519844}" type="presParOf" srcId="{1D2837DB-F53D-4A19-9CFA-C78EF68A430A}" destId="{8B155BE2-119E-4730-9F54-E00AC8BD2165}" srcOrd="0" destOrd="0" presId="urn:microsoft.com/office/officeart/2005/8/layout/chevron2"/>
    <dgm:cxn modelId="{1FFBD50B-FB1C-4493-8D60-107200C76FF9}" type="presParOf" srcId="{1D2837DB-F53D-4A19-9CFA-C78EF68A430A}" destId="{54B73B16-72A4-452B-8BCD-250C414B0DF0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0539E-634C-4EB1-AE6A-4ACA5644ED28}" type="doc">
      <dgm:prSet loTypeId="urn:microsoft.com/office/officeart/2005/8/layout/arrow2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DD7FE4B5-4355-47B7-88F3-37508E6B8E79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800" b="1" dirty="0" smtClean="0"/>
            <a:t>«Стартовый уровень» - </a:t>
          </a:r>
          <a:r>
            <a:rPr lang="ru-RU" sz="1800" dirty="0" smtClean="0"/>
            <a:t>1 год обучения. развитие мотивации к изучению дисциплин </a:t>
          </a:r>
          <a:r>
            <a:rPr lang="ru-RU" sz="1800" dirty="0" err="1" smtClean="0"/>
            <a:t>естественно-научной</a:t>
          </a:r>
          <a:r>
            <a:rPr lang="ru-RU" sz="1800" dirty="0" smtClean="0"/>
            <a:t> направленности: физики, химии, биологии, географии, астрономии.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1E4EBE3-37DE-4B81-8A46-A2E87838E819}" type="parTrans" cxnId="{D0F4545A-8FFB-4854-B7ED-DFBE16A1E42D}">
      <dgm:prSet/>
      <dgm:spPr/>
      <dgm:t>
        <a:bodyPr/>
        <a:lstStyle/>
        <a:p>
          <a:endParaRPr lang="ru-RU"/>
        </a:p>
      </dgm:t>
    </dgm:pt>
    <dgm:pt modelId="{9CB67D96-2C59-43AB-8D15-632E9B407932}" type="sibTrans" cxnId="{D0F4545A-8FFB-4854-B7ED-DFBE16A1E42D}">
      <dgm:prSet/>
      <dgm:spPr/>
      <dgm:t>
        <a:bodyPr/>
        <a:lstStyle/>
        <a:p>
          <a:endParaRPr lang="ru-RU"/>
        </a:p>
      </dgm:t>
    </dgm:pt>
    <dgm:pt modelId="{E2D952F2-31A2-4849-85C4-F14D5A0422A2}">
      <dgm:prSet phldrT="[Текст]" custT="1"/>
      <dgm:spPr/>
      <dgm:t>
        <a:bodyPr/>
        <a:lstStyle/>
        <a:p>
          <a:pPr algn="l">
            <a:lnSpc>
              <a:spcPct val="90000"/>
            </a:lnSpc>
          </a:pPr>
          <a:endParaRPr lang="ru-RU" sz="1600" b="1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D892BF-9EEB-4DA0-8960-C02D91F9D623}" type="parTrans" cxnId="{2EC971B4-B464-446D-AFD2-70B9B82D3A76}">
      <dgm:prSet/>
      <dgm:spPr/>
      <dgm:t>
        <a:bodyPr/>
        <a:lstStyle/>
        <a:p>
          <a:endParaRPr lang="ru-RU"/>
        </a:p>
      </dgm:t>
    </dgm:pt>
    <dgm:pt modelId="{3C004B14-8C35-450F-86F9-E9C92D6802CC}" type="sibTrans" cxnId="{2EC971B4-B464-446D-AFD2-70B9B82D3A76}">
      <dgm:prSet/>
      <dgm:spPr/>
      <dgm:t>
        <a:bodyPr/>
        <a:lstStyle/>
        <a:p>
          <a:endParaRPr lang="ru-RU"/>
        </a:p>
      </dgm:t>
    </dgm:pt>
    <dgm:pt modelId="{0A56018D-8635-4B2F-9C90-A9152D2AC60D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800" b="1" dirty="0" smtClean="0">
              <a:latin typeface="+mn-lt"/>
            </a:rPr>
            <a:t>«Базовый уровень» - </a:t>
          </a:r>
          <a:r>
            <a:rPr lang="ru-RU" sz="1800" dirty="0" smtClean="0">
              <a:latin typeface="+mn-lt"/>
            </a:rPr>
            <a:t>2год обучения. Освоение специализированных терминов в области каждой дисциплины, опытно-экспериментальная деятельность</a:t>
          </a:r>
          <a:r>
            <a:rPr lang="ru-RU" sz="1600" dirty="0" smtClean="0">
              <a:latin typeface="+mn-lt"/>
            </a:rPr>
            <a:t>.</a:t>
          </a:r>
          <a:endParaRPr lang="ru-RU" sz="1600" b="0" dirty="0" smtClean="0">
            <a:latin typeface="+mn-lt"/>
            <a:cs typeface="Times New Roman" pitchFamily="18" charset="0"/>
          </a:endParaRPr>
        </a:p>
        <a:p>
          <a:pPr algn="l">
            <a:lnSpc>
              <a:spcPct val="90000"/>
            </a:lnSpc>
          </a:pP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36FE685-7F93-4ED5-A26B-0DBE98FC63F0}" type="parTrans" cxnId="{B8EC5769-A34A-4A0C-AA8A-E6243011D972}">
      <dgm:prSet/>
      <dgm:spPr/>
      <dgm:t>
        <a:bodyPr/>
        <a:lstStyle/>
        <a:p>
          <a:endParaRPr lang="ru-RU"/>
        </a:p>
      </dgm:t>
    </dgm:pt>
    <dgm:pt modelId="{81C4887B-5048-47C0-829B-173B2E6AA965}" type="sibTrans" cxnId="{B8EC5769-A34A-4A0C-AA8A-E6243011D972}">
      <dgm:prSet/>
      <dgm:spPr/>
      <dgm:t>
        <a:bodyPr/>
        <a:lstStyle/>
        <a:p>
          <a:endParaRPr lang="ru-RU"/>
        </a:p>
      </dgm:t>
    </dgm:pt>
    <dgm:pt modelId="{77A3F50F-55ED-4463-AB82-142578C8FDBF}">
      <dgm:prSet custT="1"/>
      <dgm:spPr/>
      <dgm:t>
        <a:bodyPr/>
        <a:lstStyle/>
        <a:p>
          <a:pPr algn="ctr"/>
          <a:r>
            <a:rPr lang="ru-RU" sz="1800" b="1" dirty="0" smtClean="0"/>
            <a:t>«Продвинутый уровень» - </a:t>
          </a:r>
          <a:r>
            <a:rPr lang="ru-RU" sz="1800" dirty="0" smtClean="0"/>
            <a:t>3 год обучения. Углубленное изучение содержательно-тематических направлений программы, участие в конкурсной и просветительской деятельности.</a:t>
          </a:r>
          <a:endParaRPr lang="ru-RU" sz="1800" dirty="0"/>
        </a:p>
      </dgm:t>
    </dgm:pt>
    <dgm:pt modelId="{DECC5E07-89C7-4AD4-827E-F3E342418B13}" type="parTrans" cxnId="{29EC3BF1-4FEF-4987-9258-170021AA3E5D}">
      <dgm:prSet/>
      <dgm:spPr/>
      <dgm:t>
        <a:bodyPr/>
        <a:lstStyle/>
        <a:p>
          <a:endParaRPr lang="ru-RU"/>
        </a:p>
      </dgm:t>
    </dgm:pt>
    <dgm:pt modelId="{C56D4E49-507E-4AF2-A039-6085AD654D6A}" type="sibTrans" cxnId="{29EC3BF1-4FEF-4987-9258-170021AA3E5D}">
      <dgm:prSet/>
      <dgm:spPr/>
      <dgm:t>
        <a:bodyPr/>
        <a:lstStyle/>
        <a:p>
          <a:endParaRPr lang="ru-RU"/>
        </a:p>
      </dgm:t>
    </dgm:pt>
    <dgm:pt modelId="{F1F8AD3F-5A49-4B59-AAAF-40D8BF0C8855}" type="pres">
      <dgm:prSet presAssocID="{00F0539E-634C-4EB1-AE6A-4ACA5644ED2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DDA174-2312-47A4-9B7A-974D0D07A783}" type="pres">
      <dgm:prSet presAssocID="{00F0539E-634C-4EB1-AE6A-4ACA5644ED28}" presName="arrow" presStyleLbl="bgShp" presStyleIdx="0" presStyleCnt="1" custLinFactNeighborX="-2632" custLinFactNeighborY="-16667"/>
      <dgm:spPr/>
      <dgm:t>
        <a:bodyPr/>
        <a:lstStyle/>
        <a:p>
          <a:endParaRPr lang="ru-RU"/>
        </a:p>
      </dgm:t>
    </dgm:pt>
    <dgm:pt modelId="{481CF1F5-890B-4352-9533-2B046DC505AC}" type="pres">
      <dgm:prSet presAssocID="{00F0539E-634C-4EB1-AE6A-4ACA5644ED28}" presName="arrowDiagram4" presStyleCnt="0"/>
      <dgm:spPr/>
      <dgm:t>
        <a:bodyPr/>
        <a:lstStyle/>
        <a:p>
          <a:endParaRPr lang="ru-RU"/>
        </a:p>
      </dgm:t>
    </dgm:pt>
    <dgm:pt modelId="{CC3A7163-AD78-441E-9309-70656DA4FFD9}" type="pres">
      <dgm:prSet presAssocID="{DD7FE4B5-4355-47B7-88F3-37508E6B8E79}" presName="bullet4a" presStyleLbl="node1" presStyleIdx="0" presStyleCnt="4" custLinFactNeighborX="-47537" custLinFactNeighborY="-63849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29CF8EDA-C010-41CA-B6AB-E7957413CFBE}" type="pres">
      <dgm:prSet presAssocID="{DD7FE4B5-4355-47B7-88F3-37508E6B8E79}" presName="textBox4a" presStyleLbl="revTx" presStyleIdx="0" presStyleCnt="4" custScaleX="232964" custScaleY="147677" custLinFactNeighborX="19532" custLinFactNeighborY="1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2061A-F281-4ADE-8C4F-DE5C2D575800}" type="pres">
      <dgm:prSet presAssocID="{E2D952F2-31A2-4849-85C4-F14D5A0422A2}" presName="bullet4b" presStyleLbl="node1" presStyleIdx="1" presStyleCnt="4" custLinFactNeighborX="-20361" custLinFactNeighborY="-65838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B182D895-17A2-4A49-92D1-907479758F4A}" type="pres">
      <dgm:prSet presAssocID="{E2D952F2-31A2-4849-85C4-F14D5A0422A2}" presName="textBox4b" presStyleLbl="revTx" presStyleIdx="1" presStyleCnt="4" custScaleX="103191" custScaleY="103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65E4F-5923-446C-8D49-573E857C0CDD}" type="pres">
      <dgm:prSet presAssocID="{0A56018D-8635-4B2F-9C90-A9152D2AC60D}" presName="bullet4c" presStyleLbl="node1" presStyleIdx="2" presStyleCnt="4" custFlipVert="0" custFlipHor="0" custScaleX="112269" custScaleY="127193" custLinFactNeighborX="-57688" custLinFactNeighborY="-36683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6F6DFE8C-B990-4DC8-AB16-3CAFF92C3D92}" type="pres">
      <dgm:prSet presAssocID="{0A56018D-8635-4B2F-9C90-A9152D2AC60D}" presName="textBox4c" presStyleLbl="revTx" presStyleIdx="2" presStyleCnt="4" custScaleX="215681" custScaleY="40099" custLinFactNeighborX="-53531" custLinFactNeighborY="-2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C04D6-31AA-4281-9C79-0039F7F6146C}" type="pres">
      <dgm:prSet presAssocID="{77A3F50F-55ED-4463-AB82-142578C8FDBF}" presName="bullet4d" presStyleLbl="node1" presStyleIdx="3" presStyleCnt="4" custLinFactNeighborX="76371" custLinFactNeighborY="-65750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DB52F38A-4521-42B7-A752-C0FE989D1DD6}" type="pres">
      <dgm:prSet presAssocID="{77A3F50F-55ED-4463-AB82-142578C8FDBF}" presName="textBox4d" presStyleLbl="revTx" presStyleIdx="3" presStyleCnt="4" custScaleX="201510" custScaleY="38917" custLinFactNeighborX="-19038" custLinFactNeighborY="-5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CB0B6F-EB0A-4965-A423-9C4779D4F733}" type="presOf" srcId="{0A56018D-8635-4B2F-9C90-A9152D2AC60D}" destId="{6F6DFE8C-B990-4DC8-AB16-3CAFF92C3D92}" srcOrd="0" destOrd="0" presId="urn:microsoft.com/office/officeart/2005/8/layout/arrow2"/>
    <dgm:cxn modelId="{85A6E338-37D0-4C49-B416-8FCDD096E517}" type="presOf" srcId="{E2D952F2-31A2-4849-85C4-F14D5A0422A2}" destId="{B182D895-17A2-4A49-92D1-907479758F4A}" srcOrd="0" destOrd="0" presId="urn:microsoft.com/office/officeart/2005/8/layout/arrow2"/>
    <dgm:cxn modelId="{E161CD63-6FED-40B3-8E11-55303638CAA0}" type="presOf" srcId="{DD7FE4B5-4355-47B7-88F3-37508E6B8E79}" destId="{29CF8EDA-C010-41CA-B6AB-E7957413CFBE}" srcOrd="0" destOrd="0" presId="urn:microsoft.com/office/officeart/2005/8/layout/arrow2"/>
    <dgm:cxn modelId="{B56B9423-7247-4778-8F48-C543AFF19BA4}" type="presOf" srcId="{00F0539E-634C-4EB1-AE6A-4ACA5644ED28}" destId="{F1F8AD3F-5A49-4B59-AAAF-40D8BF0C8855}" srcOrd="0" destOrd="0" presId="urn:microsoft.com/office/officeart/2005/8/layout/arrow2"/>
    <dgm:cxn modelId="{2EC971B4-B464-446D-AFD2-70B9B82D3A76}" srcId="{00F0539E-634C-4EB1-AE6A-4ACA5644ED28}" destId="{E2D952F2-31A2-4849-85C4-F14D5A0422A2}" srcOrd="1" destOrd="0" parTransId="{00D892BF-9EEB-4DA0-8960-C02D91F9D623}" sibTransId="{3C004B14-8C35-450F-86F9-E9C92D6802CC}"/>
    <dgm:cxn modelId="{B8EC5769-A34A-4A0C-AA8A-E6243011D972}" srcId="{00F0539E-634C-4EB1-AE6A-4ACA5644ED28}" destId="{0A56018D-8635-4B2F-9C90-A9152D2AC60D}" srcOrd="2" destOrd="0" parTransId="{836FE685-7F93-4ED5-A26B-0DBE98FC63F0}" sibTransId="{81C4887B-5048-47C0-829B-173B2E6AA965}"/>
    <dgm:cxn modelId="{6917FDD0-D2CF-480F-8193-298667039FB6}" type="presOf" srcId="{77A3F50F-55ED-4463-AB82-142578C8FDBF}" destId="{DB52F38A-4521-42B7-A752-C0FE989D1DD6}" srcOrd="0" destOrd="0" presId="urn:microsoft.com/office/officeart/2005/8/layout/arrow2"/>
    <dgm:cxn modelId="{D0F4545A-8FFB-4854-B7ED-DFBE16A1E42D}" srcId="{00F0539E-634C-4EB1-AE6A-4ACA5644ED28}" destId="{DD7FE4B5-4355-47B7-88F3-37508E6B8E79}" srcOrd="0" destOrd="0" parTransId="{31E4EBE3-37DE-4B81-8A46-A2E87838E819}" sibTransId="{9CB67D96-2C59-43AB-8D15-632E9B407932}"/>
    <dgm:cxn modelId="{29EC3BF1-4FEF-4987-9258-170021AA3E5D}" srcId="{00F0539E-634C-4EB1-AE6A-4ACA5644ED28}" destId="{77A3F50F-55ED-4463-AB82-142578C8FDBF}" srcOrd="3" destOrd="0" parTransId="{DECC5E07-89C7-4AD4-827E-F3E342418B13}" sibTransId="{C56D4E49-507E-4AF2-A039-6085AD654D6A}"/>
    <dgm:cxn modelId="{005BC575-1D1A-409A-8D58-0A86735C7881}" type="presParOf" srcId="{F1F8AD3F-5A49-4B59-AAAF-40D8BF0C8855}" destId="{34DDA174-2312-47A4-9B7A-974D0D07A783}" srcOrd="0" destOrd="0" presId="urn:microsoft.com/office/officeart/2005/8/layout/arrow2"/>
    <dgm:cxn modelId="{E1B5C661-AC82-4C9D-9D9B-074E20A4FFD1}" type="presParOf" srcId="{F1F8AD3F-5A49-4B59-AAAF-40D8BF0C8855}" destId="{481CF1F5-890B-4352-9533-2B046DC505AC}" srcOrd="1" destOrd="0" presId="urn:microsoft.com/office/officeart/2005/8/layout/arrow2"/>
    <dgm:cxn modelId="{5BC04342-E4AD-44ED-98FB-699CBF34FA5D}" type="presParOf" srcId="{481CF1F5-890B-4352-9533-2B046DC505AC}" destId="{CC3A7163-AD78-441E-9309-70656DA4FFD9}" srcOrd="0" destOrd="0" presId="urn:microsoft.com/office/officeart/2005/8/layout/arrow2"/>
    <dgm:cxn modelId="{8877E4C7-C4C1-4520-A713-6A8BB0365F0D}" type="presParOf" srcId="{481CF1F5-890B-4352-9533-2B046DC505AC}" destId="{29CF8EDA-C010-41CA-B6AB-E7957413CFBE}" srcOrd="1" destOrd="0" presId="urn:microsoft.com/office/officeart/2005/8/layout/arrow2"/>
    <dgm:cxn modelId="{55A1D660-9401-499C-9C38-7A21F23FC94F}" type="presParOf" srcId="{481CF1F5-890B-4352-9533-2B046DC505AC}" destId="{4162061A-F281-4ADE-8C4F-DE5C2D575800}" srcOrd="2" destOrd="0" presId="urn:microsoft.com/office/officeart/2005/8/layout/arrow2"/>
    <dgm:cxn modelId="{02B383DF-0260-440B-A06C-DB0AA4790254}" type="presParOf" srcId="{481CF1F5-890B-4352-9533-2B046DC505AC}" destId="{B182D895-17A2-4A49-92D1-907479758F4A}" srcOrd="3" destOrd="0" presId="urn:microsoft.com/office/officeart/2005/8/layout/arrow2"/>
    <dgm:cxn modelId="{102BC9D0-ED76-49F2-B72B-F8DA9E7818CE}" type="presParOf" srcId="{481CF1F5-890B-4352-9533-2B046DC505AC}" destId="{03E65E4F-5923-446C-8D49-573E857C0CDD}" srcOrd="4" destOrd="0" presId="urn:microsoft.com/office/officeart/2005/8/layout/arrow2"/>
    <dgm:cxn modelId="{1E2EAD4E-8E54-4969-8775-2629D818305A}" type="presParOf" srcId="{481CF1F5-890B-4352-9533-2B046DC505AC}" destId="{6F6DFE8C-B990-4DC8-AB16-3CAFF92C3D92}" srcOrd="5" destOrd="0" presId="urn:microsoft.com/office/officeart/2005/8/layout/arrow2"/>
    <dgm:cxn modelId="{210DAE69-6BE0-4C9A-8E71-D1456DD701E4}" type="presParOf" srcId="{481CF1F5-890B-4352-9533-2B046DC505AC}" destId="{481C04D6-31AA-4281-9C79-0039F7F6146C}" srcOrd="6" destOrd="0" presId="urn:microsoft.com/office/officeart/2005/8/layout/arrow2"/>
    <dgm:cxn modelId="{6EFA1712-12BD-4D12-BE92-CB57880E30EF}" type="presParOf" srcId="{481CF1F5-890B-4352-9533-2B046DC505AC}" destId="{DB52F38A-4521-42B7-A752-C0FE989D1DD6}" srcOrd="7" destOrd="0" presId="urn:microsoft.com/office/officeart/2005/8/layout/arrow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36DC8-F6B5-47D3-9D47-A8388D90FA9F}">
      <dsp:nvSpPr>
        <dsp:cNvPr id="0" name=""/>
        <dsp:cNvSpPr/>
      </dsp:nvSpPr>
      <dsp:spPr>
        <a:xfrm rot="5400000">
          <a:off x="-157937" y="169319"/>
          <a:ext cx="1052915" cy="7370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379903"/>
        <a:ext cx="737041" cy="315874"/>
      </dsp:txXfrm>
    </dsp:sp>
    <dsp:sp modelId="{D2A394A8-A5D4-4A09-8C98-D05C41E75578}">
      <dsp:nvSpPr>
        <dsp:cNvPr id="0" name=""/>
        <dsp:cNvSpPr/>
      </dsp:nvSpPr>
      <dsp:spPr>
        <a:xfrm rot="5400000">
          <a:off x="2270402" y="-1521979"/>
          <a:ext cx="684395" cy="37511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Обеспечение глобальной конкурентоспособности российского образования</a:t>
          </a:r>
          <a:endParaRPr lang="ru-RU" sz="2000" kern="1200" dirty="0"/>
        </a:p>
      </dsp:txBody>
      <dsp:txXfrm rot="-5400000">
        <a:off x="737041" y="44791"/>
        <a:ext cx="3717709" cy="617577"/>
      </dsp:txXfrm>
    </dsp:sp>
    <dsp:sp modelId="{DBBBCA27-A151-4751-AD15-A0D64BA16CAA}">
      <dsp:nvSpPr>
        <dsp:cNvPr id="0" name=""/>
        <dsp:cNvSpPr/>
      </dsp:nvSpPr>
      <dsp:spPr>
        <a:xfrm rot="5400000">
          <a:off x="-157937" y="1036707"/>
          <a:ext cx="1052915" cy="7370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1247291"/>
        <a:ext cx="737041" cy="315874"/>
      </dsp:txXfrm>
    </dsp:sp>
    <dsp:sp modelId="{EB2DCD3D-6E67-4DAE-9BC2-C35049AA2007}">
      <dsp:nvSpPr>
        <dsp:cNvPr id="0" name=""/>
        <dsp:cNvSpPr/>
      </dsp:nvSpPr>
      <dsp:spPr>
        <a:xfrm rot="5400000">
          <a:off x="2270402" y="-654591"/>
          <a:ext cx="684395" cy="37511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Вхождение РФ в число 10 ведущих стран мира по качеству общего образования</a:t>
          </a:r>
          <a:endParaRPr lang="ru-RU" sz="2000" kern="1200" dirty="0"/>
        </a:p>
      </dsp:txBody>
      <dsp:txXfrm rot="-5400000">
        <a:off x="737041" y="912179"/>
        <a:ext cx="3717709" cy="617577"/>
      </dsp:txXfrm>
    </dsp:sp>
    <dsp:sp modelId="{8B155BE2-119E-4730-9F54-E00AC8BD2165}">
      <dsp:nvSpPr>
        <dsp:cNvPr id="0" name=""/>
        <dsp:cNvSpPr/>
      </dsp:nvSpPr>
      <dsp:spPr>
        <a:xfrm rot="5400000">
          <a:off x="-157937" y="2133751"/>
          <a:ext cx="1052915" cy="7370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2344335"/>
        <a:ext cx="737041" cy="315874"/>
      </dsp:txXfrm>
    </dsp:sp>
    <dsp:sp modelId="{54B73B16-72A4-452B-8BCD-250C414B0DF0}">
      <dsp:nvSpPr>
        <dsp:cNvPr id="0" name=""/>
        <dsp:cNvSpPr/>
      </dsp:nvSpPr>
      <dsp:spPr>
        <a:xfrm rot="5400000">
          <a:off x="2040747" y="466121"/>
          <a:ext cx="1143706" cy="3703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Воспитание гармонично развитой и социально ответственной личности.  </a:t>
          </a:r>
          <a:endParaRPr lang="ru-RU" sz="2000" kern="1200" dirty="0"/>
        </a:p>
      </dsp:txBody>
      <dsp:txXfrm rot="-5400000">
        <a:off x="760711" y="1801989"/>
        <a:ext cx="3647948" cy="1032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 учреждение дополнительного образования детей «Районный детский экологический центр»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2132" y="1500174"/>
            <a:ext cx="3043230" cy="40005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Дополнительная общеобразовательная </a:t>
            </a:r>
            <a:r>
              <a:rPr lang="ru-RU" sz="2000" dirty="0" err="1" smtClean="0"/>
              <a:t>общеразвивающая</a:t>
            </a:r>
            <a:r>
              <a:rPr lang="ru-RU" sz="2000" dirty="0" smtClean="0"/>
              <a:t> программа «Лаборатория открытий».</a:t>
            </a:r>
          </a:p>
          <a:p>
            <a:pPr algn="ctr">
              <a:buNone/>
            </a:pPr>
            <a:r>
              <a:rPr lang="ru-RU" sz="2000" dirty="0" smtClean="0"/>
              <a:t>Авторы-составители:</a:t>
            </a:r>
          </a:p>
          <a:p>
            <a:pPr algn="ctr">
              <a:buNone/>
            </a:pPr>
            <a:r>
              <a:rPr lang="ru-RU" sz="2000" dirty="0" smtClean="0"/>
              <a:t>Педагоги дополнительного образования Перепелица М.Ю., Павленко О.В.</a:t>
            </a:r>
            <a:endParaRPr lang="ru-RU" sz="2000" dirty="0"/>
          </a:p>
        </p:txBody>
      </p:sp>
      <p:pic>
        <p:nvPicPr>
          <p:cNvPr id="1027" name="Picture 3" descr="C:\Users\Администратор\Downloads\IMG_20231011_102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4276725" cy="427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44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Звёздный час нашей планеты</a:t>
            </a:r>
            <a:br>
              <a:rPr lang="ru-RU" dirty="0" smtClean="0"/>
            </a:br>
            <a:r>
              <a:rPr lang="ru-RU" sz="2200" dirty="0" smtClean="0">
                <a:latin typeface="+mn-lt"/>
              </a:rPr>
              <a:t>Формирование первоначальных знаний в области астрономии. Популяризация профессий метеоролог, космонавт, астроном.</a:t>
            </a:r>
            <a:endParaRPr lang="ru-RU" sz="2200" dirty="0">
              <a:latin typeface="+mn-lt"/>
            </a:endParaRPr>
          </a:p>
        </p:txBody>
      </p:sp>
      <p:pic>
        <p:nvPicPr>
          <p:cNvPr id="3" name="Picture 5" descr="G:\фото\DSCN2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86189"/>
            <a:ext cx="3500462" cy="2625347"/>
          </a:xfrm>
          <a:prstGeom prst="rect">
            <a:avLst/>
          </a:prstGeom>
          <a:noFill/>
        </p:spPr>
      </p:pic>
      <p:pic>
        <p:nvPicPr>
          <p:cNvPr id="4" name="Picture 6" descr="G:\фото\DSC04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35" y="3786190"/>
            <a:ext cx="3524274" cy="2643206"/>
          </a:xfrm>
          <a:prstGeom prst="rect">
            <a:avLst/>
          </a:prstGeom>
          <a:noFill/>
        </p:spPr>
      </p:pic>
      <p:pic>
        <p:nvPicPr>
          <p:cNvPr id="5" name="Picture 2" descr="G:\ноутбук\ОРГАНИЗАТОР\организатор фото\WP_20160916_13_14_57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500174"/>
            <a:ext cx="392846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Результативность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образовательного процесса</a:t>
            </a:r>
            <a:endParaRPr lang="ru-RU" dirty="0"/>
          </a:p>
        </p:txBody>
      </p:sp>
      <p:pic>
        <p:nvPicPr>
          <p:cNvPr id="5" name="Picture 3" descr="C:\Users\User\AppData\Local\Temp\Rar$DI09.898\Семашко Виктория,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1785950" cy="2526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45019" t="25391" r="31183" b="14563"/>
          <a:stretch/>
        </p:blipFill>
        <p:spPr>
          <a:xfrm>
            <a:off x="428596" y="2357430"/>
            <a:ext cx="1581896" cy="2244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F:\Защита программы Якимова\Якимова фото\format_A4_document_336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14818"/>
            <a:ext cx="1464601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C:\Users\Admin\Downloads\Слайд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428736"/>
            <a:ext cx="1322269" cy="1874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Users\Admin\Downloads\Слайд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2643182"/>
            <a:ext cx="1296145" cy="18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User\AppData\Local\Temp\Rar$DI01.829\Сотникова Марина,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1500174"/>
            <a:ext cx="1077107" cy="152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User\AppData\Local\Temp\Rar$DI03.434\Ребров Никит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2857496"/>
            <a:ext cx="1080120" cy="152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0" descr="C:\Users\User\AppData\Local\Temp\Rar$DI01.706\Павленко Евгений,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4286256"/>
            <a:ext cx="1080119" cy="1527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G:\Ф\-5291895417073683184_12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4" y="2000240"/>
            <a:ext cx="4429124" cy="2910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+mn-lt"/>
              </a:rPr>
              <a:t>Мониторинг освоения обучающимися  ДООП «Лаборатория открытий» (оптимальный уровень) за 2020-2023гг.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643042" y="1571612"/>
          <a:ext cx="7143799" cy="464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357166"/>
            <a:ext cx="2428892" cy="550072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+mn-lt"/>
              </a:rPr>
              <a:t>ДООП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« Лаборатория открытий» – финалист краевого конкурса «Лучшая программа глазами детей в Навигаторе дополнительного образования Ставропольского края (апрель, 2023г.),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победитель </a:t>
            </a:r>
            <a:r>
              <a:rPr lang="ru-RU" sz="2000" dirty="0" smtClean="0">
                <a:latin typeface="+mn-lt"/>
              </a:rPr>
              <a:t>краевого  конкурса дополнительных общеобразовательных программ в номинации «Естественнонаучная». (01.06.2023г.) , </a:t>
            </a:r>
            <a:endParaRPr lang="ru-RU" sz="2000" dirty="0">
              <a:latin typeface="+mn-lt"/>
            </a:endParaRPr>
          </a:p>
        </p:txBody>
      </p:sp>
      <p:pic>
        <p:nvPicPr>
          <p:cNvPr id="5122" name="Picture 2" descr="C:\Users\Администратор\Downloads\IMG_20231011_10205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5857916" cy="5172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5657671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«Воспитание гражданина будущего, формирование профессионально-значимых качеств – залог процветания страны!»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истратор\Desktop\6d59a70655bce785b36b_200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15304" cy="490645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5286388"/>
            <a:ext cx="69294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 pitchFamily="18" charset="0"/>
              </a:rPr>
              <a:t>….."химия", "физика", "биология" в сознании ученика должны быть не записями в расписании, а частями единого знания. </a:t>
            </a:r>
            <a:r>
              <a:rPr lang="ru-RU" sz="1400" b="1" i="1" dirty="0" smtClean="0"/>
              <a:t>В системе образования не должно быть "параграфов", "страниц" и "пунктов" - там должны быть умения для жизни, для будущей профессии.</a:t>
            </a:r>
            <a:r>
              <a:rPr lang="ru-RU" sz="1400" b="1" i="1" dirty="0" smtClean="0">
                <a:cs typeface="Times New Roman" pitchFamily="18" charset="0"/>
              </a:rPr>
              <a:t/>
            </a:r>
            <a:br>
              <a:rPr lang="ru-RU" sz="1400" b="1" i="1" dirty="0" smtClean="0">
                <a:cs typeface="Times New Roman" pitchFamily="18" charset="0"/>
              </a:rPr>
            </a:br>
            <a:r>
              <a:rPr lang="ru-RU" sz="1400" b="1" i="1" dirty="0" smtClean="0">
                <a:cs typeface="Times New Roman" pitchFamily="18" charset="0"/>
              </a:rPr>
              <a:t>Министр образования РФ С.Кравцов.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xmlns="" val="9860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Дополнительная  общеобразовательная </a:t>
            </a:r>
            <a:r>
              <a:rPr lang="ru-RU" sz="2800" b="1" dirty="0" err="1" smtClean="0">
                <a:latin typeface="+mn-lt"/>
              </a:rPr>
              <a:t>общеразвивающая</a:t>
            </a:r>
            <a:r>
              <a:rPr lang="ru-RU" sz="2800" b="1" dirty="0" smtClean="0">
                <a:latin typeface="+mn-lt"/>
              </a:rPr>
              <a:t> программа «Лаборатория открытий»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22185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138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4032448" cy="1764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8940" t="21466" r="53549" b="15398"/>
          <a:stretch>
            <a:fillRect/>
          </a:stretch>
        </p:blipFill>
        <p:spPr bwMode="auto">
          <a:xfrm>
            <a:off x="500034" y="571480"/>
            <a:ext cx="378621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500562" y="357166"/>
            <a:ext cx="4245622" cy="2000264"/>
          </a:xfrm>
          <a:prstGeom prst="roundRect">
            <a:avLst/>
          </a:prstGeom>
          <a:solidFill>
            <a:srgbClr val="92D05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i="1" dirty="0">
              <a:solidFill>
                <a:srgbClr val="1C5438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628" y="928670"/>
            <a:ext cx="3643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Цель  программы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развитие личности ребенка,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через удовлетворение познавательных запросов детей, формируя и поддерживая интерес к дисциплинам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9124" y="2500306"/>
            <a:ext cx="4429156" cy="3929090"/>
          </a:xfrm>
          <a:prstGeom prst="roundRect">
            <a:avLst/>
          </a:prstGeom>
          <a:solidFill>
            <a:srgbClr val="92D05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786314" y="27146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43438" y="2714620"/>
            <a:ext cx="40005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Задачи:</a:t>
            </a:r>
            <a:endParaRPr lang="ru-RU" sz="1400" dirty="0" smtClean="0"/>
          </a:p>
          <a:p>
            <a:r>
              <a:rPr lang="ru-RU" sz="1400" u="sng" dirty="0" smtClean="0"/>
              <a:t>обучающие</a:t>
            </a:r>
            <a:endParaRPr lang="ru-RU" sz="1400" dirty="0" smtClean="0"/>
          </a:p>
          <a:p>
            <a:pPr lvl="0"/>
            <a:r>
              <a:rPr lang="ru-RU" sz="1400" dirty="0" smtClean="0"/>
              <a:t>-сформировать первичные представления о дисциплинах </a:t>
            </a:r>
            <a:r>
              <a:rPr lang="ru-RU" sz="1400" dirty="0" err="1" smtClean="0"/>
              <a:t>естественно-научной</a:t>
            </a:r>
            <a:r>
              <a:rPr lang="ru-RU" sz="1400" dirty="0" smtClean="0"/>
              <a:t> направленности (физике, химии, географии, астрономии, биологии)</a:t>
            </a:r>
          </a:p>
          <a:p>
            <a:r>
              <a:rPr lang="ru-RU" sz="1400" u="sng" dirty="0" smtClean="0"/>
              <a:t>развивающие</a:t>
            </a:r>
            <a:endParaRPr lang="ru-RU" sz="1400" dirty="0" smtClean="0"/>
          </a:p>
          <a:p>
            <a:pPr lvl="0"/>
            <a:r>
              <a:rPr lang="ru-RU" sz="1400" dirty="0" smtClean="0"/>
              <a:t>-развитие  общекультурных, коммуникативных, профессиональных, информационных компетентностей, а также компетентности разрешения проблем.</a:t>
            </a:r>
          </a:p>
          <a:p>
            <a:r>
              <a:rPr lang="ru-RU" sz="1400" u="sng" dirty="0" smtClean="0"/>
              <a:t>Воспитательные</a:t>
            </a:r>
            <a:endParaRPr lang="ru-RU" sz="1400" dirty="0" smtClean="0"/>
          </a:p>
          <a:p>
            <a:pPr lvl="0"/>
            <a:r>
              <a:rPr lang="ru-RU" sz="1400" smtClean="0"/>
              <a:t>-воспитание </a:t>
            </a:r>
            <a:r>
              <a:rPr lang="ru-RU" sz="1400" dirty="0" smtClean="0"/>
              <a:t>гармоничной личности на основе единения с природой, правильного восприятия роли и места человека в глобальной системе «природа – человек – общество».</a:t>
            </a:r>
          </a:p>
        </p:txBody>
      </p:sp>
    </p:spTree>
    <p:extLst>
      <p:ext uri="{BB962C8B-B14F-4D97-AF65-F5344CB8AC3E}">
        <p14:creationId xmlns:p14="http://schemas.microsoft.com/office/powerpoint/2010/main" xmlns="" val="27887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370" y="35031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Уровни программы</a:t>
            </a:r>
            <a:endParaRPr lang="ru-RU" sz="3600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738109805"/>
              </p:ext>
            </p:extLst>
          </p:nvPr>
        </p:nvGraphicFramePr>
        <p:xfrm>
          <a:off x="285720" y="285728"/>
          <a:ext cx="864399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37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ownloads\4c9pKaGKi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0019">
            <a:off x="5083514" y="2711270"/>
            <a:ext cx="2142110" cy="1493192"/>
          </a:xfrm>
          <a:prstGeom prst="rect">
            <a:avLst/>
          </a:prstGeom>
          <a:noFill/>
        </p:spPr>
      </p:pic>
      <p:pic>
        <p:nvPicPr>
          <p:cNvPr id="7" name="Picture 2" descr="C:\Users\Admin\Downloads\4c9pKaGKi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901516">
            <a:off x="2189438" y="2670441"/>
            <a:ext cx="2012266" cy="156025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21974" y="2874673"/>
            <a:ext cx="2690020" cy="162559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Учебные блоки программы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457" y="500042"/>
            <a:ext cx="180561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071942"/>
            <a:ext cx="2214578" cy="166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01"/>
          <a:stretch/>
        </p:blipFill>
        <p:spPr bwMode="auto">
          <a:xfrm>
            <a:off x="2071670" y="428604"/>
            <a:ext cx="1881915" cy="177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2910" y="221455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ВОКРУГ СВЕТА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074" y="428625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4942" y="578645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ЗВЁЗДНЫЙ ПЛАЩ НАШЕЙ ПЛАНЕТЫ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Администратор\Desktop\zvzdnoe-nebo-kosmos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357694"/>
            <a:ext cx="1977697" cy="123606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214414" y="564357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МИРЕ ОПЫТОВ И ЭКСПЕРИМЕНТОВ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72198" y="228599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МОЯ ЗЕЛЁНАЯ ПЛАНЕТА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Моя Зелёная планета.</a:t>
            </a:r>
            <a:br>
              <a:rPr lang="ru-RU" dirty="0" smtClean="0"/>
            </a:br>
            <a:r>
              <a:rPr lang="ru-RU" sz="1800" b="1" dirty="0" smtClean="0">
                <a:latin typeface="+mn-lt"/>
              </a:rPr>
              <a:t>Формирование представлений об окружающем мире на основе социального опыта, развитие навыков исследовательской деятельности. </a:t>
            </a:r>
            <a:endParaRPr lang="ru-RU" b="1" dirty="0">
              <a:latin typeface="+mn-lt"/>
            </a:endParaRPr>
          </a:p>
        </p:txBody>
      </p:sp>
      <p:pic>
        <p:nvPicPr>
          <p:cNvPr id="4" name="Picture 5" descr="G:\дети ОВЗ\для семинара\створка\Новая папка\Изображение 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1682" y="1500174"/>
            <a:ext cx="3386531" cy="4643470"/>
          </a:xfrm>
          <a:prstGeom prst="rect">
            <a:avLst/>
          </a:prstGeom>
          <a:noFill/>
        </p:spPr>
      </p:pic>
      <p:pic>
        <p:nvPicPr>
          <p:cNvPr id="4098" name="Picture 2" descr="C:\Users\Администратор\Desktop\Марине\IMG_20210408_125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5" y="1500174"/>
            <a:ext cx="3906411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мире опытов и экспериментов.</a:t>
            </a:r>
            <a:br>
              <a:rPr lang="ru-RU" dirty="0" smtClean="0"/>
            </a:br>
            <a:r>
              <a:rPr lang="ru-RU" sz="2000" b="1" dirty="0" smtClean="0">
                <a:latin typeface="+mn-lt"/>
              </a:rPr>
              <a:t>Развитие интереса к химии и физике, формирование  знаний и практических умений, необходимых в повседневной жизни для безопасного обращения с веществами.</a:t>
            </a:r>
            <a:endParaRPr lang="ru-RU" sz="2000" b="1" dirty="0">
              <a:latin typeface="+mn-lt"/>
            </a:endParaRPr>
          </a:p>
        </p:txBody>
      </p:sp>
      <p:pic>
        <p:nvPicPr>
          <p:cNvPr id="2050" name="Picture 2" descr="G:\фото\Коваленко Злата на занятии по цвето-игровой экологии. Изучение лишайни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3571900" cy="2279936"/>
          </a:xfrm>
          <a:prstGeom prst="rect">
            <a:avLst/>
          </a:prstGeom>
          <a:noFill/>
        </p:spPr>
      </p:pic>
      <p:pic>
        <p:nvPicPr>
          <p:cNvPr id="4" name="Picture 8" descr="G:\дети ОВЗ\для семинара\створка\20180905_123943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6256"/>
            <a:ext cx="2928959" cy="2124744"/>
          </a:xfrm>
          <a:prstGeom prst="rect">
            <a:avLst/>
          </a:prstGeom>
          <a:noFill/>
        </p:spPr>
      </p:pic>
      <p:pic>
        <p:nvPicPr>
          <p:cNvPr id="5" name="Рисунок 4" descr="C:\Users\ДЭЦ\Desktop\1 Лагерь 2019\2 смена лагерь фото\16.07\IMG_20190716_1232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86256"/>
            <a:ext cx="3571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Администратор\Desktop\Марине\первые измере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7610" y="1785926"/>
            <a:ext cx="3570545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511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Вокруг света</a:t>
            </a:r>
            <a:br>
              <a:rPr lang="ru-RU" dirty="0" smtClean="0"/>
            </a:br>
            <a:r>
              <a:rPr lang="ru-RU" sz="2000" b="1" dirty="0" smtClean="0">
                <a:latin typeface="+mn-lt"/>
              </a:rPr>
              <a:t>формирование устойчивого интереса к изучению географии, ребята становятся первооткрывателями заповедных уголков своей малой Родины, осваивают азы туристической деятельности.</a:t>
            </a:r>
            <a:endParaRPr lang="ru-RU" b="1" dirty="0"/>
          </a:p>
        </p:txBody>
      </p:sp>
      <p:pic>
        <p:nvPicPr>
          <p:cNvPr id="3074" name="Picture 2" descr="C:\Users\Администратор\Desktop\Мои документы\дети ОВЗ\для семинара\створка\Новая папка\20180523_143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357586" cy="4675724"/>
          </a:xfrm>
          <a:prstGeom prst="rect">
            <a:avLst/>
          </a:prstGeom>
          <a:noFill/>
        </p:spPr>
      </p:pic>
      <p:pic>
        <p:nvPicPr>
          <p:cNvPr id="4" name="Picture 7" descr="G:\дети ОВЗ\для семинара\створка\20180523_153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7" y="1857364"/>
            <a:ext cx="2952771" cy="2214578"/>
          </a:xfrm>
          <a:prstGeom prst="rect">
            <a:avLst/>
          </a:prstGeom>
          <a:noFill/>
        </p:spPr>
      </p:pic>
      <p:pic>
        <p:nvPicPr>
          <p:cNvPr id="5" name="Picture 4" descr="G:\дети ОВЗ\для семинара\створка\Новая папка\DSCN6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143380"/>
            <a:ext cx="304802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325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 бюджетное  учреждение дополнительного образования детей «Районный детский экологический центр»</vt:lpstr>
      <vt:lpstr>Слайд 2</vt:lpstr>
      <vt:lpstr>Дополнительная  общеобразовательная общеразвивающая программа «Лаборатория открытий»</vt:lpstr>
      <vt:lpstr>Слайд 4</vt:lpstr>
      <vt:lpstr>Слайд 5</vt:lpstr>
      <vt:lpstr>Слайд 6</vt:lpstr>
      <vt:lpstr>Моя Зелёная планета. Формирование представлений об окружающем мире на основе социального опыта, развитие навыков исследовательской деятельности. </vt:lpstr>
      <vt:lpstr>В мире опытов и экспериментов. Развитие интереса к химии и физике, формирование  знаний и практических умений, необходимых в повседневной жизни для безопасного обращения с веществами.</vt:lpstr>
      <vt:lpstr>Вокруг света формирование устойчивого интереса к изучению географии, ребята становятся первооткрывателями заповедных уголков своей малой Родины, осваивают азы туристической деятельности.</vt:lpstr>
      <vt:lpstr>Звёздный час нашей планеты Формирование первоначальных знаний в области астрономии. Популяризация профессий метеоролог, космонавт, астроном.</vt:lpstr>
      <vt:lpstr>Результативность  образовательного процесса</vt:lpstr>
      <vt:lpstr>Мониторинг освоения обучающимися  ДООП «Лаборатория открытий» (оптимальный уровень) за 2020-2023гг.</vt:lpstr>
      <vt:lpstr>ДООП  « Лаборатория открытий» – финалист краевого конкурса «Лучшая программа глазами детей в Навигаторе дополнительного образования Ставропольского края (апрель, 2023г.),  победитель краевого  конкурса дополнительных общеобразовательных программ в номинации «Естественнонаучная». (01.06.2023г.) ,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174</cp:revision>
  <dcterms:created xsi:type="dcterms:W3CDTF">2013-08-23T08:38:35Z</dcterms:created>
  <dcterms:modified xsi:type="dcterms:W3CDTF">2023-10-15T18:39:28Z</dcterms:modified>
</cp:coreProperties>
</file>